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17" r:id="rId2"/>
    <p:sldId id="318" r:id="rId3"/>
    <p:sldId id="319" r:id="rId4"/>
    <p:sldId id="321" r:id="rId5"/>
    <p:sldId id="322" r:id="rId6"/>
    <p:sldId id="323" r:id="rId7"/>
    <p:sldId id="320" r:id="rId8"/>
    <p:sldId id="324" r:id="rId9"/>
    <p:sldId id="325" r:id="rId10"/>
    <p:sldId id="326" r:id="rId11"/>
    <p:sldId id="327" r:id="rId12"/>
    <p:sldId id="32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1" autoAdjust="0"/>
    <p:restoredTop sz="94660"/>
  </p:normalViewPr>
  <p:slideViewPr>
    <p:cSldViewPr snapToGrid="0">
      <p:cViewPr>
        <p:scale>
          <a:sx n="75" d="100"/>
          <a:sy n="75" d="100"/>
        </p:scale>
        <p:origin x="327" y="24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A27D4-E539-420D-BDEC-6A1635ED78C1}" type="datetimeFigureOut">
              <a:rPr lang="en-US" smtClean="0"/>
              <a:t>23-Jan-17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0E2583-5B16-41C6-A6BA-3D25C99CCE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64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Quelle Bild: </a:t>
            </a:r>
            <a:r>
              <a:rPr lang="en-US" dirty="0" err="1"/>
              <a:t>Mircrosoft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0E2583-5B16-41C6-A6BA-3D25C99CCE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2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6"/>
          <a:stretch/>
        </p:blipFill>
        <p:spPr>
          <a:xfrm>
            <a:off x="0" y="-1"/>
            <a:ext cx="12192000" cy="7128539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12192000" cy="7128538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425" y="2481482"/>
            <a:ext cx="8001000" cy="1234596"/>
          </a:xfrm>
        </p:spPr>
        <p:txBody>
          <a:bodyPr anchor="ctr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16163" y="2434854"/>
            <a:ext cx="3214578" cy="1281224"/>
          </a:xfrm>
        </p:spPr>
        <p:txBody>
          <a:bodyPr anchor="ctr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 flipV="1">
            <a:off x="8690095" y="2646597"/>
            <a:ext cx="0" cy="9144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</p:cNvCxnSpPr>
          <p:nvPr userDrawn="1"/>
        </p:nvCxnSpPr>
        <p:spPr>
          <a:xfrm flipV="1">
            <a:off x="8690095" y="4170598"/>
            <a:ext cx="0" cy="49709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 userDrawn="1"/>
        </p:nvSpPr>
        <p:spPr>
          <a:xfrm>
            <a:off x="4444410" y="4190545"/>
            <a:ext cx="415201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Michael Bernard, Thomas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8816162" y="4234479"/>
            <a:ext cx="125818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27.01.2017</a:t>
            </a:r>
          </a:p>
        </p:txBody>
      </p:sp>
    </p:spTree>
    <p:extLst>
      <p:ext uri="{BB962C8B-B14F-4D97-AF65-F5344CB8AC3E}">
        <p14:creationId xmlns:p14="http://schemas.microsoft.com/office/powerpoint/2010/main" val="3628262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79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59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3191"/>
            <a:ext cx="10515600" cy="491377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0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9450"/>
            <a:ext cx="10515600" cy="2852737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1298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83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29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73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33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44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57791"/>
            <a:ext cx="10515600" cy="5758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45793"/>
            <a:ext cx="10515600" cy="4931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81439-8A05-4348-81D8-525C23858AD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128875" y="883715"/>
            <a:ext cx="11924022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32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Calibri" panose="020F0502020204030204" pitchFamily="34" charset="0"/>
        <a:buChar char="‒"/>
        <a:defRPr sz="20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774" y="2458168"/>
            <a:ext cx="8327484" cy="1234596"/>
          </a:xfrm>
        </p:spPr>
        <p:txBody>
          <a:bodyPr>
            <a:normAutofit/>
          </a:bodyPr>
          <a:lstStyle/>
          <a:p>
            <a:r>
              <a:rPr lang="en-US" dirty="0"/>
              <a:t>Blatt 11, Aufgabe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Constraint Programming</a:t>
            </a:r>
          </a:p>
        </p:txBody>
      </p:sp>
    </p:spTree>
    <p:extLst>
      <p:ext uri="{BB962C8B-B14F-4D97-AF65-F5344CB8AC3E}">
        <p14:creationId xmlns:p14="http://schemas.microsoft.com/office/powerpoint/2010/main" val="3401748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1d, </a:t>
            </a:r>
            <a:r>
              <a:rPr lang="en-US" dirty="0" err="1"/>
              <a:t>nach</a:t>
            </a:r>
            <a:r>
              <a:rPr lang="en-US" dirty="0"/>
              <a:t> MRV (1)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10</a:t>
            </a:fld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677220" y="1506265"/>
            <a:ext cx="4073330" cy="4046369"/>
            <a:chOff x="6613720" y="1582465"/>
            <a:chExt cx="4073330" cy="4046369"/>
          </a:xfrm>
        </p:grpSpPr>
        <p:sp>
          <p:nvSpPr>
            <p:cNvPr id="50" name="Oval 49"/>
            <p:cNvSpPr/>
            <p:nvPr/>
          </p:nvSpPr>
          <p:spPr>
            <a:xfrm>
              <a:off x="6613720" y="2251483"/>
              <a:ext cx="764980" cy="670308"/>
            </a:xfrm>
            <a:prstGeom prst="ellipse">
              <a:avLst/>
            </a:prstGeom>
            <a:solidFill>
              <a:srgbClr val="C0000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WA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7894930" y="1582465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NT</a:t>
              </a:r>
            </a:p>
          </p:txBody>
        </p:sp>
        <p:sp>
          <p:nvSpPr>
            <p:cNvPr id="52" name="Oval 51"/>
            <p:cNvSpPr/>
            <p:nvPr/>
          </p:nvSpPr>
          <p:spPr>
            <a:xfrm>
              <a:off x="7928170" y="3049768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</a:t>
              </a:r>
            </a:p>
          </p:txBody>
        </p:sp>
        <p:sp>
          <p:nvSpPr>
            <p:cNvPr id="53" name="Oval 52"/>
            <p:cNvSpPr/>
            <p:nvPr/>
          </p:nvSpPr>
          <p:spPr>
            <a:xfrm>
              <a:off x="9539580" y="1942637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Q</a:t>
              </a:r>
            </a:p>
          </p:txBody>
        </p:sp>
        <p:sp>
          <p:nvSpPr>
            <p:cNvPr id="54" name="Oval 53"/>
            <p:cNvSpPr/>
            <p:nvPr/>
          </p:nvSpPr>
          <p:spPr>
            <a:xfrm>
              <a:off x="9922070" y="3071482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NSW</a:t>
              </a:r>
            </a:p>
          </p:txBody>
        </p:sp>
        <p:sp>
          <p:nvSpPr>
            <p:cNvPr id="55" name="Oval 54"/>
            <p:cNvSpPr/>
            <p:nvPr/>
          </p:nvSpPr>
          <p:spPr>
            <a:xfrm>
              <a:off x="9117500" y="4032751"/>
              <a:ext cx="764980" cy="670308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</a:t>
              </a:r>
            </a:p>
          </p:txBody>
        </p:sp>
        <p:sp>
          <p:nvSpPr>
            <p:cNvPr id="56" name="Oval 55"/>
            <p:cNvSpPr/>
            <p:nvPr/>
          </p:nvSpPr>
          <p:spPr>
            <a:xfrm>
              <a:off x="9421910" y="4958526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cxnSp>
          <p:nvCxnSpPr>
            <p:cNvPr id="57" name="Straight Connector 56"/>
            <p:cNvCxnSpPr>
              <a:cxnSpLocks/>
              <a:endCxn id="51" idx="3"/>
            </p:cNvCxnSpPr>
            <p:nvPr/>
          </p:nvCxnSpPr>
          <p:spPr>
            <a:xfrm flipV="1">
              <a:off x="7292071" y="2154609"/>
              <a:ext cx="714888" cy="19439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cxnSpLocks/>
              <a:stCxn id="51" idx="5"/>
              <a:endCxn id="53" idx="2"/>
            </p:cNvCxnSpPr>
            <p:nvPr/>
          </p:nvCxnSpPr>
          <p:spPr>
            <a:xfrm>
              <a:off x="8547881" y="2154609"/>
              <a:ext cx="991699" cy="12318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cxnSpLocks/>
              <a:stCxn id="52" idx="0"/>
              <a:endCxn id="51" idx="4"/>
            </p:cNvCxnSpPr>
            <p:nvPr/>
          </p:nvCxnSpPr>
          <p:spPr>
            <a:xfrm flipH="1" flipV="1">
              <a:off x="8277420" y="2252773"/>
              <a:ext cx="33240" cy="79699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cxnSpLocks/>
              <a:stCxn id="50" idx="5"/>
              <a:endCxn id="52" idx="1"/>
            </p:cNvCxnSpPr>
            <p:nvPr/>
          </p:nvCxnSpPr>
          <p:spPr>
            <a:xfrm>
              <a:off x="7266671" y="2823627"/>
              <a:ext cx="773528" cy="32430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cxnSpLocks/>
              <a:stCxn id="52" idx="7"/>
              <a:endCxn id="53" idx="3"/>
            </p:cNvCxnSpPr>
            <p:nvPr/>
          </p:nvCxnSpPr>
          <p:spPr>
            <a:xfrm flipV="1">
              <a:off x="8581121" y="2514781"/>
              <a:ext cx="1070488" cy="63315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cxnSpLocks/>
              <a:stCxn id="54" idx="0"/>
              <a:endCxn id="53" idx="5"/>
            </p:cNvCxnSpPr>
            <p:nvPr/>
          </p:nvCxnSpPr>
          <p:spPr>
            <a:xfrm flipH="1" flipV="1">
              <a:off x="10192531" y="2514781"/>
              <a:ext cx="112029" cy="55670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cxnSpLocks/>
              <a:stCxn id="52" idx="6"/>
              <a:endCxn id="54" idx="2"/>
            </p:cNvCxnSpPr>
            <p:nvPr/>
          </p:nvCxnSpPr>
          <p:spPr>
            <a:xfrm>
              <a:off x="8693150" y="3384922"/>
              <a:ext cx="1228920" cy="2171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cxnSpLocks/>
              <a:stCxn id="52" idx="5"/>
              <a:endCxn id="55" idx="1"/>
            </p:cNvCxnSpPr>
            <p:nvPr/>
          </p:nvCxnSpPr>
          <p:spPr>
            <a:xfrm>
              <a:off x="8581121" y="3621912"/>
              <a:ext cx="648408" cy="509003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cxnSpLocks/>
              <a:endCxn id="54" idx="4"/>
            </p:cNvCxnSpPr>
            <p:nvPr/>
          </p:nvCxnSpPr>
          <p:spPr>
            <a:xfrm flipV="1">
              <a:off x="9790246" y="3741790"/>
              <a:ext cx="514314" cy="389126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Content Placeholder 2"/>
          <p:cNvSpPr txBox="1">
            <a:spLocks/>
          </p:cNvSpPr>
          <p:nvPr/>
        </p:nvSpPr>
        <p:spPr>
          <a:xfrm>
            <a:off x="990600" y="1415591"/>
            <a:ext cx="4895850" cy="4913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 </a:t>
            </a:r>
            <a:r>
              <a:rPr lang="en-US" dirty="0">
                <a:sym typeface="Wingdings" panose="05000000000000000000" pitchFamily="2" charset="2"/>
              </a:rPr>
              <a:t> rot</a:t>
            </a:r>
          </a:p>
          <a:p>
            <a:r>
              <a:rPr lang="en-US" dirty="0">
                <a:sym typeface="Wingdings" panose="05000000000000000000" pitchFamily="2" charset="2"/>
              </a:rPr>
              <a:t>V  </a:t>
            </a:r>
            <a:r>
              <a:rPr lang="en-US" dirty="0" err="1">
                <a:sym typeface="Wingdings" panose="05000000000000000000" pitchFamily="2" charset="2"/>
              </a:rPr>
              <a:t>blau</a:t>
            </a:r>
            <a:endParaRPr lang="en-US" dirty="0"/>
          </a:p>
        </p:txBody>
      </p:sp>
      <p:sp>
        <p:nvSpPr>
          <p:cNvPr id="92" name="TextBox 91"/>
          <p:cNvSpPr txBox="1"/>
          <p:nvPr/>
        </p:nvSpPr>
        <p:spPr>
          <a:xfrm>
            <a:off x="7330171" y="3443599"/>
            <a:ext cx="824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grün</a:t>
            </a:r>
            <a:r>
              <a:rPr lang="en-US" sz="2000" dirty="0"/>
              <a:t>}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8951428" y="5536615"/>
            <a:ext cx="182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</a:t>
            </a:r>
            <a:r>
              <a:rPr lang="en-US" sz="2000" dirty="0" err="1"/>
              <a:t>grün</a:t>
            </a:r>
            <a:r>
              <a:rPr lang="en-US" sz="2000" dirty="0"/>
              <a:t>, rot}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10664986" y="2871677"/>
            <a:ext cx="1252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grün</a:t>
            </a:r>
            <a:r>
              <a:rPr lang="en-US" sz="2000" dirty="0"/>
              <a:t>, rot}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982200" y="1511880"/>
            <a:ext cx="182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</a:t>
            </a:r>
            <a:r>
              <a:rPr lang="en-US" sz="2000" dirty="0" err="1"/>
              <a:t>grün</a:t>
            </a:r>
            <a:r>
              <a:rPr lang="en-US" sz="2000" dirty="0"/>
              <a:t>, rot}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899145" y="1079777"/>
            <a:ext cx="1398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</a:t>
            </a:r>
            <a:r>
              <a:rPr lang="en-US" sz="2000" dirty="0" err="1"/>
              <a:t>grün</a:t>
            </a:r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8853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1d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11</a:t>
            </a:fld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677220" y="1506265"/>
            <a:ext cx="4073330" cy="4046369"/>
            <a:chOff x="6613720" y="1582465"/>
            <a:chExt cx="4073330" cy="4046369"/>
          </a:xfrm>
        </p:grpSpPr>
        <p:sp>
          <p:nvSpPr>
            <p:cNvPr id="50" name="Oval 49"/>
            <p:cNvSpPr/>
            <p:nvPr/>
          </p:nvSpPr>
          <p:spPr>
            <a:xfrm>
              <a:off x="6613720" y="2251483"/>
              <a:ext cx="764980" cy="670308"/>
            </a:xfrm>
            <a:prstGeom prst="ellipse">
              <a:avLst/>
            </a:prstGeom>
            <a:solidFill>
              <a:srgbClr val="C0000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WA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7894930" y="1582465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NT</a:t>
              </a:r>
            </a:p>
          </p:txBody>
        </p:sp>
        <p:sp>
          <p:nvSpPr>
            <p:cNvPr id="52" name="Oval 51"/>
            <p:cNvSpPr/>
            <p:nvPr/>
          </p:nvSpPr>
          <p:spPr>
            <a:xfrm>
              <a:off x="7928170" y="3049768"/>
              <a:ext cx="764980" cy="670308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</a:t>
              </a:r>
            </a:p>
          </p:txBody>
        </p:sp>
        <p:sp>
          <p:nvSpPr>
            <p:cNvPr id="53" name="Oval 52"/>
            <p:cNvSpPr/>
            <p:nvPr/>
          </p:nvSpPr>
          <p:spPr>
            <a:xfrm>
              <a:off x="9539580" y="1942637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Q</a:t>
              </a:r>
            </a:p>
          </p:txBody>
        </p:sp>
        <p:sp>
          <p:nvSpPr>
            <p:cNvPr id="54" name="Oval 53"/>
            <p:cNvSpPr/>
            <p:nvPr/>
          </p:nvSpPr>
          <p:spPr>
            <a:xfrm>
              <a:off x="9922070" y="3071482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NSW</a:t>
              </a:r>
            </a:p>
          </p:txBody>
        </p:sp>
        <p:sp>
          <p:nvSpPr>
            <p:cNvPr id="55" name="Oval 54"/>
            <p:cNvSpPr/>
            <p:nvPr/>
          </p:nvSpPr>
          <p:spPr>
            <a:xfrm>
              <a:off x="9117500" y="4032751"/>
              <a:ext cx="764980" cy="670308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</a:t>
              </a:r>
            </a:p>
          </p:txBody>
        </p:sp>
        <p:sp>
          <p:nvSpPr>
            <p:cNvPr id="56" name="Oval 55"/>
            <p:cNvSpPr/>
            <p:nvPr/>
          </p:nvSpPr>
          <p:spPr>
            <a:xfrm>
              <a:off x="9421910" y="4958526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cxnSp>
          <p:nvCxnSpPr>
            <p:cNvPr id="57" name="Straight Connector 56"/>
            <p:cNvCxnSpPr>
              <a:cxnSpLocks/>
              <a:endCxn id="51" idx="3"/>
            </p:cNvCxnSpPr>
            <p:nvPr/>
          </p:nvCxnSpPr>
          <p:spPr>
            <a:xfrm flipV="1">
              <a:off x="7292071" y="2154609"/>
              <a:ext cx="714888" cy="19439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cxnSpLocks/>
              <a:stCxn id="51" idx="5"/>
              <a:endCxn id="53" idx="2"/>
            </p:cNvCxnSpPr>
            <p:nvPr/>
          </p:nvCxnSpPr>
          <p:spPr>
            <a:xfrm>
              <a:off x="8547881" y="2154609"/>
              <a:ext cx="991699" cy="12318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cxnSpLocks/>
              <a:stCxn id="52" idx="0"/>
              <a:endCxn id="51" idx="4"/>
            </p:cNvCxnSpPr>
            <p:nvPr/>
          </p:nvCxnSpPr>
          <p:spPr>
            <a:xfrm flipH="1" flipV="1">
              <a:off x="8277420" y="2252773"/>
              <a:ext cx="33240" cy="79699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cxnSpLocks/>
              <a:stCxn id="50" idx="5"/>
              <a:endCxn id="52" idx="1"/>
            </p:cNvCxnSpPr>
            <p:nvPr/>
          </p:nvCxnSpPr>
          <p:spPr>
            <a:xfrm>
              <a:off x="7266671" y="2823627"/>
              <a:ext cx="773528" cy="32430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cxnSpLocks/>
              <a:stCxn id="52" idx="7"/>
              <a:endCxn id="53" idx="3"/>
            </p:cNvCxnSpPr>
            <p:nvPr/>
          </p:nvCxnSpPr>
          <p:spPr>
            <a:xfrm flipV="1">
              <a:off x="8581121" y="2514781"/>
              <a:ext cx="1070488" cy="63315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cxnSpLocks/>
              <a:stCxn id="54" idx="0"/>
              <a:endCxn id="53" idx="5"/>
            </p:cNvCxnSpPr>
            <p:nvPr/>
          </p:nvCxnSpPr>
          <p:spPr>
            <a:xfrm flipH="1" flipV="1">
              <a:off x="10192531" y="2514781"/>
              <a:ext cx="112029" cy="55670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cxnSpLocks/>
              <a:stCxn id="52" idx="6"/>
              <a:endCxn id="54" idx="2"/>
            </p:cNvCxnSpPr>
            <p:nvPr/>
          </p:nvCxnSpPr>
          <p:spPr>
            <a:xfrm>
              <a:off x="8693150" y="3384922"/>
              <a:ext cx="1228920" cy="2171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cxnSpLocks/>
              <a:stCxn id="52" idx="5"/>
              <a:endCxn id="55" idx="1"/>
            </p:cNvCxnSpPr>
            <p:nvPr/>
          </p:nvCxnSpPr>
          <p:spPr>
            <a:xfrm>
              <a:off x="8581121" y="3621912"/>
              <a:ext cx="648408" cy="509003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cxnSpLocks/>
              <a:endCxn id="54" idx="4"/>
            </p:cNvCxnSpPr>
            <p:nvPr/>
          </p:nvCxnSpPr>
          <p:spPr>
            <a:xfrm flipV="1">
              <a:off x="9790246" y="3741790"/>
              <a:ext cx="514314" cy="389126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Content Placeholder 2"/>
          <p:cNvSpPr txBox="1">
            <a:spLocks/>
          </p:cNvSpPr>
          <p:nvPr/>
        </p:nvSpPr>
        <p:spPr>
          <a:xfrm>
            <a:off x="990600" y="1415591"/>
            <a:ext cx="4895850" cy="4913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grün</a:t>
            </a:r>
            <a:endParaRPr lang="en-US" dirty="0"/>
          </a:p>
        </p:txBody>
      </p:sp>
      <p:sp>
        <p:nvSpPr>
          <p:cNvPr id="94" name="TextBox 93"/>
          <p:cNvSpPr txBox="1"/>
          <p:nvPr/>
        </p:nvSpPr>
        <p:spPr>
          <a:xfrm>
            <a:off x="8951428" y="5536615"/>
            <a:ext cx="182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</a:t>
            </a:r>
            <a:r>
              <a:rPr lang="en-US" sz="2000" dirty="0" err="1"/>
              <a:t>grün</a:t>
            </a:r>
            <a:r>
              <a:rPr lang="en-US" sz="2000" dirty="0"/>
              <a:t>, rot}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10664986" y="2871677"/>
            <a:ext cx="651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{rot}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982200" y="1511880"/>
            <a:ext cx="1225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rot}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899145" y="1079777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9763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1d (3)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12</a:t>
            </a:fld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>
            <a:off x="6677220" y="1506265"/>
            <a:ext cx="4073330" cy="4046369"/>
            <a:chOff x="6613720" y="1582465"/>
            <a:chExt cx="4073330" cy="4046369"/>
          </a:xfrm>
        </p:grpSpPr>
        <p:sp>
          <p:nvSpPr>
            <p:cNvPr id="50" name="Oval 49"/>
            <p:cNvSpPr/>
            <p:nvPr/>
          </p:nvSpPr>
          <p:spPr>
            <a:xfrm>
              <a:off x="6613720" y="2251483"/>
              <a:ext cx="764980" cy="670308"/>
            </a:xfrm>
            <a:prstGeom prst="ellipse">
              <a:avLst/>
            </a:prstGeom>
            <a:solidFill>
              <a:srgbClr val="C0000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WA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7894930" y="1582465"/>
              <a:ext cx="764980" cy="670308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NT</a:t>
              </a:r>
            </a:p>
          </p:txBody>
        </p:sp>
        <p:sp>
          <p:nvSpPr>
            <p:cNvPr id="52" name="Oval 51"/>
            <p:cNvSpPr/>
            <p:nvPr/>
          </p:nvSpPr>
          <p:spPr>
            <a:xfrm>
              <a:off x="7928170" y="3049768"/>
              <a:ext cx="764980" cy="670308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</a:t>
              </a:r>
            </a:p>
          </p:txBody>
        </p:sp>
        <p:sp>
          <p:nvSpPr>
            <p:cNvPr id="53" name="Oval 52"/>
            <p:cNvSpPr/>
            <p:nvPr/>
          </p:nvSpPr>
          <p:spPr>
            <a:xfrm>
              <a:off x="9539580" y="1942637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Q</a:t>
              </a:r>
            </a:p>
          </p:txBody>
        </p:sp>
        <p:sp>
          <p:nvSpPr>
            <p:cNvPr id="54" name="Oval 53"/>
            <p:cNvSpPr/>
            <p:nvPr/>
          </p:nvSpPr>
          <p:spPr>
            <a:xfrm>
              <a:off x="9922070" y="3071482"/>
              <a:ext cx="764980" cy="670308"/>
            </a:xfrm>
            <a:prstGeom prst="ellipse">
              <a:avLst/>
            </a:prstGeom>
            <a:solidFill>
              <a:srgbClr val="C00000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NSW</a:t>
              </a:r>
            </a:p>
          </p:txBody>
        </p:sp>
        <p:sp>
          <p:nvSpPr>
            <p:cNvPr id="55" name="Oval 54"/>
            <p:cNvSpPr/>
            <p:nvPr/>
          </p:nvSpPr>
          <p:spPr>
            <a:xfrm>
              <a:off x="9117500" y="4032751"/>
              <a:ext cx="764980" cy="670308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</a:t>
              </a:r>
            </a:p>
          </p:txBody>
        </p:sp>
        <p:sp>
          <p:nvSpPr>
            <p:cNvPr id="56" name="Oval 55"/>
            <p:cNvSpPr/>
            <p:nvPr/>
          </p:nvSpPr>
          <p:spPr>
            <a:xfrm>
              <a:off x="9421910" y="4958526"/>
              <a:ext cx="764980" cy="6703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</a:t>
              </a:r>
            </a:p>
          </p:txBody>
        </p:sp>
        <p:cxnSp>
          <p:nvCxnSpPr>
            <p:cNvPr id="57" name="Straight Connector 56"/>
            <p:cNvCxnSpPr>
              <a:cxnSpLocks/>
              <a:endCxn id="51" idx="3"/>
            </p:cNvCxnSpPr>
            <p:nvPr/>
          </p:nvCxnSpPr>
          <p:spPr>
            <a:xfrm flipV="1">
              <a:off x="7292071" y="2154609"/>
              <a:ext cx="714888" cy="19439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cxnSpLocks/>
              <a:stCxn id="51" idx="5"/>
              <a:endCxn id="53" idx="2"/>
            </p:cNvCxnSpPr>
            <p:nvPr/>
          </p:nvCxnSpPr>
          <p:spPr>
            <a:xfrm>
              <a:off x="8547881" y="2154609"/>
              <a:ext cx="991699" cy="12318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cxnSpLocks/>
              <a:stCxn id="52" idx="0"/>
              <a:endCxn id="51" idx="4"/>
            </p:cNvCxnSpPr>
            <p:nvPr/>
          </p:nvCxnSpPr>
          <p:spPr>
            <a:xfrm flipH="1" flipV="1">
              <a:off x="8277420" y="2252773"/>
              <a:ext cx="33240" cy="79699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cxnSpLocks/>
              <a:stCxn id="50" idx="5"/>
              <a:endCxn id="52" idx="1"/>
            </p:cNvCxnSpPr>
            <p:nvPr/>
          </p:nvCxnSpPr>
          <p:spPr>
            <a:xfrm>
              <a:off x="7266671" y="2823627"/>
              <a:ext cx="773528" cy="32430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cxnSpLocks/>
              <a:stCxn id="52" idx="7"/>
              <a:endCxn id="53" idx="3"/>
            </p:cNvCxnSpPr>
            <p:nvPr/>
          </p:nvCxnSpPr>
          <p:spPr>
            <a:xfrm flipV="1">
              <a:off x="8581121" y="2514781"/>
              <a:ext cx="1070488" cy="63315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cxnSpLocks/>
              <a:stCxn id="54" idx="0"/>
              <a:endCxn id="53" idx="5"/>
            </p:cNvCxnSpPr>
            <p:nvPr/>
          </p:nvCxnSpPr>
          <p:spPr>
            <a:xfrm flipH="1" flipV="1">
              <a:off x="10192531" y="2514781"/>
              <a:ext cx="112029" cy="556701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cxnSpLocks/>
              <a:stCxn id="52" idx="6"/>
              <a:endCxn id="54" idx="2"/>
            </p:cNvCxnSpPr>
            <p:nvPr/>
          </p:nvCxnSpPr>
          <p:spPr>
            <a:xfrm>
              <a:off x="8693150" y="3384922"/>
              <a:ext cx="1228920" cy="21714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cxnSpLocks/>
              <a:stCxn id="52" idx="5"/>
              <a:endCxn id="55" idx="1"/>
            </p:cNvCxnSpPr>
            <p:nvPr/>
          </p:nvCxnSpPr>
          <p:spPr>
            <a:xfrm>
              <a:off x="8581121" y="3621912"/>
              <a:ext cx="648408" cy="509003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cxnSpLocks/>
              <a:endCxn id="54" idx="4"/>
            </p:cNvCxnSpPr>
            <p:nvPr/>
          </p:nvCxnSpPr>
          <p:spPr>
            <a:xfrm flipV="1">
              <a:off x="9790246" y="3741790"/>
              <a:ext cx="514314" cy="389126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Content Placeholder 2"/>
          <p:cNvSpPr txBox="1">
            <a:spLocks/>
          </p:cNvSpPr>
          <p:nvPr/>
        </p:nvSpPr>
        <p:spPr>
          <a:xfrm>
            <a:off x="990600" y="1415591"/>
            <a:ext cx="4895850" cy="4913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 </a:t>
            </a:r>
            <a:r>
              <a:rPr lang="en-US" dirty="0">
                <a:sym typeface="Wingdings" panose="05000000000000000000" pitchFamily="2" charset="2"/>
              </a:rPr>
              <a:t> rot</a:t>
            </a:r>
          </a:p>
          <a:p>
            <a:r>
              <a:rPr lang="en-US" dirty="0">
                <a:sym typeface="Wingdings" panose="05000000000000000000" pitchFamily="2" charset="2"/>
              </a:rPr>
              <a:t>NT  </a:t>
            </a:r>
            <a:r>
              <a:rPr lang="en-US" dirty="0" err="1">
                <a:sym typeface="Wingdings" panose="05000000000000000000" pitchFamily="2" charset="2"/>
              </a:rPr>
              <a:t>blau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Keine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Farbe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für</a:t>
            </a:r>
            <a:r>
              <a:rPr lang="en-US" dirty="0">
                <a:sym typeface="Wingdings" panose="05000000000000000000" pitchFamily="2" charset="2"/>
              </a:rPr>
              <a:t> Quebec </a:t>
            </a:r>
            <a:r>
              <a:rPr lang="en-US" dirty="0" err="1">
                <a:sym typeface="Wingdings" panose="05000000000000000000" pitchFamily="2" charset="2"/>
              </a:rPr>
              <a:t>mehr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übrig</a:t>
            </a:r>
            <a:r>
              <a:rPr lang="en-US" dirty="0">
                <a:sym typeface="Wingdings" panose="05000000000000000000" pitchFamily="2" charset="2"/>
              </a:rPr>
              <a:t>!</a:t>
            </a:r>
            <a:endParaRPr lang="en-US" dirty="0"/>
          </a:p>
        </p:txBody>
      </p:sp>
      <p:sp>
        <p:nvSpPr>
          <p:cNvPr id="94" name="TextBox 93"/>
          <p:cNvSpPr txBox="1"/>
          <p:nvPr/>
        </p:nvSpPr>
        <p:spPr>
          <a:xfrm>
            <a:off x="8951428" y="5536615"/>
            <a:ext cx="182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{</a:t>
            </a:r>
            <a:r>
              <a:rPr lang="en-US" sz="2000" dirty="0" err="1"/>
              <a:t>blau</a:t>
            </a:r>
            <a:r>
              <a:rPr lang="en-US" sz="2000" dirty="0"/>
              <a:t>, </a:t>
            </a:r>
            <a:r>
              <a:rPr lang="en-US" sz="2000" dirty="0" err="1"/>
              <a:t>grün</a:t>
            </a:r>
            <a:r>
              <a:rPr lang="en-US" sz="2000" dirty="0"/>
              <a:t>, rot}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6" name="TextBox 95"/>
              <p:cNvSpPr txBox="1"/>
              <p:nvPr/>
            </p:nvSpPr>
            <p:spPr>
              <a:xfrm>
                <a:off x="9982200" y="1511880"/>
                <a:ext cx="50526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{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</m:oMath>
                </a14:m>
                <a:r>
                  <a:rPr lang="en-US" sz="2000" dirty="0"/>
                  <a:t>}</a:t>
                </a:r>
              </a:p>
            </p:txBody>
          </p:sp>
        </mc:Choice>
        <mc:Fallback>
          <p:sp>
            <p:nvSpPr>
              <p:cNvPr id="96" name="TextBox 9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82200" y="1511880"/>
                <a:ext cx="505267" cy="400110"/>
              </a:xfrm>
              <a:prstGeom prst="rect">
                <a:avLst/>
              </a:prstGeom>
              <a:blipFill>
                <a:blip r:embed="rId2"/>
                <a:stretch>
                  <a:fillRect l="-13415" t="-7576" r="-12195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565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2</a:t>
            </a:fld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4378032" y="1727931"/>
            <a:ext cx="3338452" cy="3788740"/>
            <a:chOff x="4378032" y="1727931"/>
            <a:chExt cx="3338452" cy="3788740"/>
          </a:xfrm>
        </p:grpSpPr>
        <p:grpSp>
          <p:nvGrpSpPr>
            <p:cNvPr id="70" name="Group 69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7" name="Straight Connector 16"/>
              <p:cNvCxnSpPr>
                <a:cxnSpLocks/>
                <a:stCxn id="6" idx="0"/>
                <a:endCxn id="5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643992" y="3724107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>
                <a:cxnSpLocks/>
                <a:stCxn id="11" idx="1"/>
                <a:endCxn id="5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10" idx="0"/>
                <a:endCxn id="9" idx="4"/>
              </p:cNvCxnSpPr>
              <p:nvPr/>
            </p:nvCxnSpPr>
            <p:spPr>
              <a:xfrm flipV="1">
                <a:off x="4946922" y="3258898"/>
                <a:ext cx="0" cy="46520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7" idx="0"/>
                <a:endCxn id="6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2" idx="0"/>
                <a:endCxn id="11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8" idx="7"/>
                <a:endCxn id="12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cxnSpLocks/>
                <a:stCxn id="10" idx="5"/>
                <a:endCxn id="8" idx="1"/>
              </p:cNvCxnSpPr>
              <p:nvPr/>
            </p:nvCxnSpPr>
            <p:spPr>
              <a:xfrm>
                <a:off x="5161126" y="4212511"/>
                <a:ext cx="720670" cy="63280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cxnSpLocks/>
                <a:stCxn id="9" idx="6"/>
                <a:endCxn id="6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cxnSpLocks/>
                <a:stCxn id="10" idx="6"/>
                <a:endCxn id="7" idx="2"/>
              </p:cNvCxnSpPr>
              <p:nvPr/>
            </p:nvCxnSpPr>
            <p:spPr>
              <a:xfrm>
                <a:off x="5249852" y="4010208"/>
                <a:ext cx="543218" cy="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  <a:stCxn id="6" idx="6"/>
                <a:endCxn id="11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  <a:stCxn id="7" idx="6"/>
                <a:endCxn id="12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cxnSpLocks/>
                <a:stCxn id="10" idx="7"/>
                <a:endCxn id="6" idx="3"/>
              </p:cNvCxnSpPr>
              <p:nvPr/>
            </p:nvCxnSpPr>
            <p:spPr>
              <a:xfrm flipV="1">
                <a:off x="5161126" y="3175101"/>
                <a:ext cx="720670" cy="63280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cxnSpLocks/>
                <a:stCxn id="9" idx="5"/>
                <a:endCxn id="7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>
                <a:cxnSpLocks/>
                <a:stCxn id="7" idx="7"/>
                <a:endCxn id="11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cxnSpLocks/>
                <a:stCxn id="12" idx="1"/>
                <a:endCxn id="6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4648637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946793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6946793" y="3727543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4903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38200" y="1263191"/>
            <a:ext cx="7475364" cy="4913771"/>
          </a:xfrm>
        </p:spPr>
        <p:txBody>
          <a:bodyPr/>
          <a:lstStyle/>
          <a:p>
            <a:r>
              <a:rPr lang="en-US" dirty="0"/>
              <a:t>MC </a:t>
            </a:r>
            <a:r>
              <a:rPr lang="en-US" dirty="0" err="1"/>
              <a:t>bei</a:t>
            </a:r>
            <a:r>
              <a:rPr lang="en-US" dirty="0"/>
              <a:t> C und F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MC + MR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3</a:t>
            </a:fld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8405880" y="1825706"/>
            <a:ext cx="3338452" cy="3788740"/>
            <a:chOff x="4378032" y="1727931"/>
            <a:chExt cx="3338452" cy="3788740"/>
          </a:xfrm>
        </p:grpSpPr>
        <p:grpSp>
          <p:nvGrpSpPr>
            <p:cNvPr id="70" name="Group 69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7" name="Straight Connector 16"/>
              <p:cNvCxnSpPr>
                <a:cxnSpLocks/>
                <a:stCxn id="6" idx="0"/>
                <a:endCxn id="5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643992" y="3724107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>
                <a:cxnSpLocks/>
                <a:stCxn id="11" idx="1"/>
                <a:endCxn id="5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10" idx="0"/>
                <a:endCxn id="9" idx="4"/>
              </p:cNvCxnSpPr>
              <p:nvPr/>
            </p:nvCxnSpPr>
            <p:spPr>
              <a:xfrm flipV="1">
                <a:off x="4946922" y="3258898"/>
                <a:ext cx="0" cy="46520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7" idx="0"/>
                <a:endCxn id="6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2" idx="0"/>
                <a:endCxn id="11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8" idx="7"/>
                <a:endCxn id="12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cxnSpLocks/>
                <a:stCxn id="10" idx="5"/>
                <a:endCxn id="8" idx="1"/>
              </p:cNvCxnSpPr>
              <p:nvPr/>
            </p:nvCxnSpPr>
            <p:spPr>
              <a:xfrm>
                <a:off x="5161126" y="4212511"/>
                <a:ext cx="720670" cy="63280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cxnSpLocks/>
                <a:stCxn id="9" idx="6"/>
                <a:endCxn id="6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cxnSpLocks/>
                <a:stCxn id="10" idx="6"/>
                <a:endCxn id="7" idx="2"/>
              </p:cNvCxnSpPr>
              <p:nvPr/>
            </p:nvCxnSpPr>
            <p:spPr>
              <a:xfrm>
                <a:off x="5249852" y="4010208"/>
                <a:ext cx="543218" cy="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  <a:stCxn id="6" idx="6"/>
                <a:endCxn id="11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  <a:stCxn id="7" idx="6"/>
                <a:endCxn id="12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cxnSpLocks/>
                <a:stCxn id="10" idx="7"/>
                <a:endCxn id="6" idx="3"/>
              </p:cNvCxnSpPr>
              <p:nvPr/>
            </p:nvCxnSpPr>
            <p:spPr>
              <a:xfrm flipV="1">
                <a:off x="5161126" y="3175101"/>
                <a:ext cx="720670" cy="63280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cxnSpLocks/>
                <a:stCxn id="9" idx="5"/>
                <a:endCxn id="7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>
                <a:cxnSpLocks/>
                <a:stCxn id="7" idx="7"/>
                <a:endCxn id="11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cxnSpLocks/>
                <a:stCxn id="12" idx="1"/>
                <a:endCxn id="6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4648637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946793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6946793" y="3727543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242736"/>
              </p:ext>
            </p:extLst>
          </p:nvPr>
        </p:nvGraphicFramePr>
        <p:xfrm>
          <a:off x="833248" y="2044139"/>
          <a:ext cx="371285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617">
                  <a:extLst>
                    <a:ext uri="{9D8B030D-6E8A-4147-A177-3AD203B41FA5}">
                      <a16:colId xmlns:a16="http://schemas.microsoft.com/office/drawing/2014/main" val="1819092371"/>
                    </a:ext>
                  </a:extLst>
                </a:gridCol>
                <a:gridCol w="1237617">
                  <a:extLst>
                    <a:ext uri="{9D8B030D-6E8A-4147-A177-3AD203B41FA5}">
                      <a16:colId xmlns:a16="http://schemas.microsoft.com/office/drawing/2014/main" val="3444592216"/>
                    </a:ext>
                  </a:extLst>
                </a:gridCol>
                <a:gridCol w="1237617">
                  <a:extLst>
                    <a:ext uri="{9D8B030D-6E8A-4147-A177-3AD203B41FA5}">
                      <a16:colId xmlns:a16="http://schemas.microsoft.com/office/drawing/2014/main" val="838595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Knoten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99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00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2257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38200" y="1263191"/>
            <a:ext cx="7557590" cy="4913771"/>
          </a:xfrm>
        </p:spPr>
        <p:txBody>
          <a:bodyPr/>
          <a:lstStyle/>
          <a:p>
            <a:r>
              <a:rPr lang="en-US" dirty="0"/>
              <a:t>MR </a:t>
            </a:r>
            <a:r>
              <a:rPr lang="en-US" dirty="0" err="1"/>
              <a:t>bei</a:t>
            </a:r>
            <a:r>
              <a:rPr lang="en-US" dirty="0"/>
              <a:t> A und H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MC + MR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4</a:t>
            </a:fld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8405880" y="1825706"/>
            <a:ext cx="3338452" cy="3788740"/>
            <a:chOff x="4378032" y="1727931"/>
            <a:chExt cx="3338452" cy="3788740"/>
          </a:xfrm>
        </p:grpSpPr>
        <p:grpSp>
          <p:nvGrpSpPr>
            <p:cNvPr id="70" name="Group 69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7" name="Straight Connector 16"/>
              <p:cNvCxnSpPr>
                <a:cxnSpLocks/>
                <a:stCxn id="6" idx="0"/>
                <a:endCxn id="5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643992" y="3724107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>
                <a:cxnSpLocks/>
                <a:stCxn id="11" idx="1"/>
                <a:endCxn id="5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10" idx="0"/>
                <a:endCxn id="9" idx="4"/>
              </p:cNvCxnSpPr>
              <p:nvPr/>
            </p:nvCxnSpPr>
            <p:spPr>
              <a:xfrm flipV="1">
                <a:off x="4946922" y="3258898"/>
                <a:ext cx="0" cy="46520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7" idx="0"/>
                <a:endCxn id="6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2" idx="0"/>
                <a:endCxn id="11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8" idx="7"/>
                <a:endCxn id="12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cxnSpLocks/>
                <a:stCxn id="10" idx="5"/>
                <a:endCxn id="8" idx="1"/>
              </p:cNvCxnSpPr>
              <p:nvPr/>
            </p:nvCxnSpPr>
            <p:spPr>
              <a:xfrm>
                <a:off x="5161126" y="4212511"/>
                <a:ext cx="720670" cy="63280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cxnSpLocks/>
                <a:stCxn id="9" idx="6"/>
                <a:endCxn id="6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cxnSpLocks/>
                <a:stCxn id="10" idx="6"/>
                <a:endCxn id="7" idx="2"/>
              </p:cNvCxnSpPr>
              <p:nvPr/>
            </p:nvCxnSpPr>
            <p:spPr>
              <a:xfrm>
                <a:off x="5249852" y="4010208"/>
                <a:ext cx="543218" cy="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  <a:stCxn id="6" idx="6"/>
                <a:endCxn id="11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  <a:stCxn id="7" idx="6"/>
                <a:endCxn id="12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cxnSpLocks/>
                <a:stCxn id="10" idx="7"/>
                <a:endCxn id="6" idx="3"/>
              </p:cNvCxnSpPr>
              <p:nvPr/>
            </p:nvCxnSpPr>
            <p:spPr>
              <a:xfrm flipV="1">
                <a:off x="5161126" y="3175101"/>
                <a:ext cx="720670" cy="63280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cxnSpLocks/>
                <a:stCxn id="9" idx="5"/>
                <a:endCxn id="7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>
                <a:cxnSpLocks/>
                <a:stCxn id="7" idx="7"/>
                <a:endCxn id="11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cxnSpLocks/>
                <a:stCxn id="12" idx="1"/>
                <a:endCxn id="6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4648637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946793" y="2690134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6946793" y="3727543"/>
                <a:ext cx="605860" cy="57220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3562913"/>
              </p:ext>
            </p:extLst>
          </p:nvPr>
        </p:nvGraphicFramePr>
        <p:xfrm>
          <a:off x="833248" y="2044139"/>
          <a:ext cx="371285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617">
                  <a:extLst>
                    <a:ext uri="{9D8B030D-6E8A-4147-A177-3AD203B41FA5}">
                      <a16:colId xmlns:a16="http://schemas.microsoft.com/office/drawing/2014/main" val="1819092371"/>
                    </a:ext>
                  </a:extLst>
                </a:gridCol>
                <a:gridCol w="1237617">
                  <a:extLst>
                    <a:ext uri="{9D8B030D-6E8A-4147-A177-3AD203B41FA5}">
                      <a16:colId xmlns:a16="http://schemas.microsoft.com/office/drawing/2014/main" val="3444592216"/>
                    </a:ext>
                  </a:extLst>
                </a:gridCol>
                <a:gridCol w="1237617">
                  <a:extLst>
                    <a:ext uri="{9D8B030D-6E8A-4147-A177-3AD203B41FA5}">
                      <a16:colId xmlns:a16="http://schemas.microsoft.com/office/drawing/2014/main" val="838595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Knoten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99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00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73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5310" y="1246311"/>
            <a:ext cx="7557590" cy="4913771"/>
          </a:xfrm>
        </p:spPr>
        <p:txBody>
          <a:bodyPr/>
          <a:lstStyle/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restlichen</a:t>
            </a:r>
            <a:r>
              <a:rPr lang="en-US" dirty="0"/>
              <a:t> </a:t>
            </a:r>
            <a:r>
              <a:rPr lang="en-US" dirty="0" err="1"/>
              <a:t>Knoten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allen</a:t>
            </a:r>
            <a:r>
              <a:rPr lang="en-US" dirty="0"/>
              <a:t> </a:t>
            </a:r>
            <a:r>
              <a:rPr lang="en-US" dirty="0" err="1"/>
              <a:t>Auswahlverfahren</a:t>
            </a:r>
            <a:r>
              <a:rPr lang="en-US" dirty="0"/>
              <a:t> </a:t>
            </a:r>
            <a:r>
              <a:rPr lang="en-US" dirty="0" err="1"/>
              <a:t>einen</a:t>
            </a:r>
            <a:r>
              <a:rPr lang="en-US" dirty="0"/>
              <a:t> </a:t>
            </a:r>
            <a:r>
              <a:rPr lang="en-US" dirty="0" err="1"/>
              <a:t>Gleichstand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MC + MR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5</a:t>
            </a:fld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8405880" y="1825706"/>
            <a:ext cx="3338452" cy="3788740"/>
            <a:chOff x="4378032" y="1727931"/>
            <a:chExt cx="3338452" cy="3788740"/>
          </a:xfrm>
        </p:grpSpPr>
        <p:grpSp>
          <p:nvGrpSpPr>
            <p:cNvPr id="70" name="Group 69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7" name="Straight Connector 16"/>
              <p:cNvCxnSpPr>
                <a:cxnSpLocks/>
                <a:stCxn id="6" idx="0"/>
                <a:endCxn id="5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643992" y="3724107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>
                <a:cxnSpLocks/>
                <a:stCxn id="11" idx="1"/>
                <a:endCxn id="5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10" idx="0"/>
                <a:endCxn id="9" idx="4"/>
              </p:cNvCxnSpPr>
              <p:nvPr/>
            </p:nvCxnSpPr>
            <p:spPr>
              <a:xfrm flipV="1">
                <a:off x="4946922" y="3258898"/>
                <a:ext cx="0" cy="46520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7" idx="0"/>
                <a:endCxn id="6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2" idx="0"/>
                <a:endCxn id="11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8" idx="7"/>
                <a:endCxn id="12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cxnSpLocks/>
                <a:stCxn id="10" idx="5"/>
                <a:endCxn id="8" idx="1"/>
              </p:cNvCxnSpPr>
              <p:nvPr/>
            </p:nvCxnSpPr>
            <p:spPr>
              <a:xfrm>
                <a:off x="5161126" y="4212511"/>
                <a:ext cx="720670" cy="63280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cxnSpLocks/>
                <a:stCxn id="9" idx="6"/>
                <a:endCxn id="6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cxnSpLocks/>
                <a:stCxn id="10" idx="6"/>
                <a:endCxn id="7" idx="2"/>
              </p:cNvCxnSpPr>
              <p:nvPr/>
            </p:nvCxnSpPr>
            <p:spPr>
              <a:xfrm>
                <a:off x="5249852" y="4010208"/>
                <a:ext cx="543218" cy="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  <a:stCxn id="6" idx="6"/>
                <a:endCxn id="11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  <a:stCxn id="7" idx="6"/>
                <a:endCxn id="12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cxnSpLocks/>
                <a:stCxn id="10" idx="7"/>
                <a:endCxn id="6" idx="3"/>
              </p:cNvCxnSpPr>
              <p:nvPr/>
            </p:nvCxnSpPr>
            <p:spPr>
              <a:xfrm flipV="1">
                <a:off x="5161126" y="3175101"/>
                <a:ext cx="720670" cy="63280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cxnSpLocks/>
                <a:stCxn id="9" idx="5"/>
                <a:endCxn id="7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>
                <a:cxnSpLocks/>
                <a:stCxn id="7" idx="7"/>
                <a:endCxn id="11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cxnSpLocks/>
                <a:stCxn id="12" idx="1"/>
                <a:endCxn id="6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7</a:t>
                </a:r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4648637" y="2690134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946793" y="2690134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6946793" y="3727543"/>
                <a:ext cx="605860" cy="572201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962682"/>
              </p:ext>
            </p:extLst>
          </p:nvPr>
        </p:nvGraphicFramePr>
        <p:xfrm>
          <a:off x="833247" y="2044139"/>
          <a:ext cx="6111705" cy="800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341">
                  <a:extLst>
                    <a:ext uri="{9D8B030D-6E8A-4147-A177-3AD203B41FA5}">
                      <a16:colId xmlns:a16="http://schemas.microsoft.com/office/drawing/2014/main" val="1819092371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3444592216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838595179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3258402949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2795592504"/>
                    </a:ext>
                  </a:extLst>
                </a:gridCol>
              </a:tblGrid>
              <a:tr h="429790">
                <a:tc>
                  <a:txBody>
                    <a:bodyPr/>
                    <a:lstStyle/>
                    <a:p>
                      <a:r>
                        <a:rPr lang="en-US" dirty="0" err="1"/>
                        <a:t>Knoten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99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5,6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00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1895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5310" y="1246311"/>
            <a:ext cx="7557590" cy="4913771"/>
          </a:xfrm>
        </p:spPr>
        <p:txBody>
          <a:bodyPr/>
          <a:lstStyle/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restlichen</a:t>
            </a:r>
            <a:r>
              <a:rPr lang="en-US" dirty="0"/>
              <a:t> </a:t>
            </a:r>
            <a:r>
              <a:rPr lang="en-US" dirty="0" err="1"/>
              <a:t>Knoten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allen</a:t>
            </a:r>
            <a:r>
              <a:rPr lang="en-US" dirty="0"/>
              <a:t> </a:t>
            </a:r>
            <a:r>
              <a:rPr lang="en-US" dirty="0" err="1"/>
              <a:t>Auswahlverfahren</a:t>
            </a:r>
            <a:r>
              <a:rPr lang="en-US" dirty="0"/>
              <a:t> </a:t>
            </a:r>
            <a:r>
              <a:rPr lang="en-US" dirty="0" err="1"/>
              <a:t>einen</a:t>
            </a:r>
            <a:r>
              <a:rPr lang="en-US" dirty="0"/>
              <a:t> </a:t>
            </a:r>
            <a:r>
              <a:rPr lang="en-US" dirty="0" err="1"/>
              <a:t>Gleichstand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MC + MR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6</a:t>
            </a:fld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8405880" y="1825706"/>
            <a:ext cx="3338452" cy="3788740"/>
            <a:chOff x="4378032" y="1727931"/>
            <a:chExt cx="3338452" cy="3788740"/>
          </a:xfrm>
        </p:grpSpPr>
        <p:grpSp>
          <p:nvGrpSpPr>
            <p:cNvPr id="70" name="Group 69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7" name="Straight Connector 16"/>
              <p:cNvCxnSpPr>
                <a:cxnSpLocks/>
                <a:stCxn id="6" idx="0"/>
                <a:endCxn id="5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  <a:stCxn id="9" idx="7"/>
                <a:endCxn id="5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4643992" y="372066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>
                <a:cxnSpLocks/>
                <a:stCxn id="11" idx="1"/>
                <a:endCxn id="5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10" idx="0"/>
                <a:endCxn id="9" idx="4"/>
              </p:cNvCxnSpPr>
              <p:nvPr/>
            </p:nvCxnSpPr>
            <p:spPr>
              <a:xfrm flipV="1">
                <a:off x="4946922" y="3258898"/>
                <a:ext cx="0" cy="46177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7" idx="0"/>
                <a:endCxn id="6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2" idx="0"/>
                <a:endCxn id="11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8" idx="7"/>
                <a:endCxn id="12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cxnSpLocks/>
                <a:stCxn id="10" idx="5"/>
                <a:endCxn id="8" idx="1"/>
              </p:cNvCxnSpPr>
              <p:nvPr/>
            </p:nvCxnSpPr>
            <p:spPr>
              <a:xfrm>
                <a:off x="5161126" y="4209073"/>
                <a:ext cx="720670" cy="63624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>
                <a:cxnSpLocks/>
                <a:stCxn id="9" idx="6"/>
                <a:endCxn id="6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cxnSpLocks/>
                <a:stCxn id="10" idx="6"/>
                <a:endCxn id="7" idx="2"/>
              </p:cNvCxnSpPr>
              <p:nvPr/>
            </p:nvCxnSpPr>
            <p:spPr>
              <a:xfrm>
                <a:off x="5249852" y="4006770"/>
                <a:ext cx="543218" cy="343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  <a:stCxn id="6" idx="6"/>
                <a:endCxn id="11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>
                <a:cxnSpLocks/>
                <a:stCxn id="7" idx="6"/>
                <a:endCxn id="12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>
                <a:cxnSpLocks/>
                <a:stCxn id="10" idx="7"/>
                <a:endCxn id="6" idx="3"/>
              </p:cNvCxnSpPr>
              <p:nvPr/>
            </p:nvCxnSpPr>
            <p:spPr>
              <a:xfrm flipV="1">
                <a:off x="5161126" y="3175101"/>
                <a:ext cx="720670" cy="62936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>
                <a:cxnSpLocks/>
                <a:stCxn id="9" idx="5"/>
                <a:endCxn id="7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>
                <a:cxnSpLocks/>
                <a:stCxn id="7" idx="7"/>
                <a:endCxn id="11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>
                <a:cxnSpLocks/>
                <a:stCxn id="12" idx="1"/>
                <a:endCxn id="6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7</a:t>
                </a:r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4648637" y="268669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946793" y="268669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6946793" y="372410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833247" y="2044139"/>
          <a:ext cx="6111705" cy="800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2341">
                  <a:extLst>
                    <a:ext uri="{9D8B030D-6E8A-4147-A177-3AD203B41FA5}">
                      <a16:colId xmlns:a16="http://schemas.microsoft.com/office/drawing/2014/main" val="1819092371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3444592216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838595179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3258402949"/>
                    </a:ext>
                  </a:extLst>
                </a:gridCol>
                <a:gridCol w="1222341">
                  <a:extLst>
                    <a:ext uri="{9D8B030D-6E8A-4147-A177-3AD203B41FA5}">
                      <a16:colId xmlns:a16="http://schemas.microsoft.com/office/drawing/2014/main" val="2795592504"/>
                    </a:ext>
                  </a:extLst>
                </a:gridCol>
              </a:tblGrid>
              <a:tr h="429790">
                <a:tc>
                  <a:txBody>
                    <a:bodyPr/>
                    <a:lstStyle/>
                    <a:p>
                      <a:r>
                        <a:rPr lang="en-US" dirty="0" err="1"/>
                        <a:t>Knoten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99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5,6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400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98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2627"/>
          <a:stretch/>
        </p:blipFill>
        <p:spPr>
          <a:xfrm>
            <a:off x="116484" y="1224327"/>
            <a:ext cx="4124801" cy="52912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0978" y="1649285"/>
            <a:ext cx="4347608" cy="1851239"/>
          </a:xfrm>
          <a:prstGeom prst="rect">
            <a:avLst/>
          </a:prstGeom>
          <a:solidFill>
            <a:schemeClr val="accent5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678586" y="1649286"/>
            <a:ext cx="5234209" cy="1851239"/>
          </a:xfrm>
        </p:spPr>
        <p:txBody>
          <a:bodyPr numCol="1" anchor="ctr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Initialisieren</a:t>
            </a:r>
            <a:r>
              <a:rPr lang="en-US" sz="2000" dirty="0"/>
              <a:t> der </a:t>
            </a:r>
            <a:r>
              <a:rPr lang="en-US" sz="2000" dirty="0" err="1"/>
              <a:t>Knoten</a:t>
            </a:r>
            <a:endParaRPr lang="en-US" sz="20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90218" y="3715840"/>
            <a:ext cx="5234209" cy="634841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Menge</a:t>
            </a:r>
            <a:r>
              <a:rPr lang="en-US" sz="2000" dirty="0"/>
              <a:t> der </a:t>
            </a:r>
            <a:r>
              <a:rPr lang="en-US" sz="2000" dirty="0" err="1"/>
              <a:t>Knoten</a:t>
            </a:r>
            <a:r>
              <a:rPr lang="en-US" sz="2000" dirty="0"/>
              <a:t>, </a:t>
            </a:r>
            <a:r>
              <a:rPr lang="en-US" sz="2000" dirty="0" err="1"/>
              <a:t>Werte</a:t>
            </a:r>
            <a:r>
              <a:rPr lang="en-US" sz="2000" dirty="0"/>
              <a:t> der </a:t>
            </a:r>
            <a:r>
              <a:rPr lang="en-US" sz="2000" dirty="0" err="1"/>
              <a:t>Knoten</a:t>
            </a:r>
            <a:r>
              <a:rPr lang="en-US" sz="2000" dirty="0"/>
              <a:t>, </a:t>
            </a:r>
            <a:r>
              <a:rPr lang="en-US" sz="2000" dirty="0" err="1"/>
              <a:t>Entscheidungsvariable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330978" y="3715841"/>
            <a:ext cx="4347608" cy="634840"/>
          </a:xfrm>
          <a:prstGeom prst="rect">
            <a:avLst/>
          </a:prstGeom>
          <a:solidFill>
            <a:schemeClr val="accent5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0978" y="4398690"/>
            <a:ext cx="4347608" cy="2116926"/>
          </a:xfrm>
          <a:prstGeom prst="rect">
            <a:avLst/>
          </a:prstGeom>
          <a:solidFill>
            <a:schemeClr val="accent5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2"/>
              <p:cNvSpPr txBox="1">
                <a:spLocks/>
              </p:cNvSpPr>
              <p:nvPr/>
            </p:nvSpPr>
            <p:spPr>
              <a:xfrm>
                <a:off x="4790218" y="4398690"/>
                <a:ext cx="8127496" cy="2116926"/>
              </a:xfrm>
              <a:prstGeom prst="rect">
                <a:avLst/>
              </a:prstGeom>
            </p:spPr>
            <p:txBody>
              <a:bodyPr vert="horz" lIns="91440" tIns="45720" rIns="91440" bIns="45720" numCol="1" rtlCol="0"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Clr>
                    <a:schemeClr val="accent5"/>
                  </a:buClr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5"/>
                  </a:buClr>
                  <a:buFont typeface="Calibri" panose="020F0502020204030204" pitchFamily="34" charset="0"/>
                  <a:buChar char="‒"/>
                  <a:defRPr sz="2000" kern="1200">
                    <a:solidFill>
                      <a:schemeClr val="tx1"/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5"/>
                  </a:buClr>
                  <a:buFont typeface="Wingdings" panose="05000000000000000000" pitchFamily="2" charset="2"/>
                  <a:buChar char="§"/>
                  <a:defRPr sz="2000" kern="1200">
                    <a:solidFill>
                      <a:schemeClr val="tx1"/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5"/>
                  </a:buClr>
                  <a:buFont typeface="Wingdings" panose="05000000000000000000" pitchFamily="2" charset="2"/>
                  <a:buChar char="§"/>
                  <a:defRPr sz="1800" kern="1200">
                    <a:solidFill>
                      <a:schemeClr val="tx1"/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Clr>
                    <a:schemeClr val="accent5"/>
                  </a:buClr>
                  <a:buFont typeface="Wingdings" panose="05000000000000000000" pitchFamily="2" charset="2"/>
                  <a:buChar char="§"/>
                  <a:defRPr sz="1800" kern="1200">
                    <a:solidFill>
                      <a:schemeClr val="tx1"/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900" b="0" i="1" smtClean="0">
                          <a:latin typeface="Cambria Math" panose="02040503050406030204" pitchFamily="18" charset="0"/>
                        </a:rPr>
                        <m:t>𝑀𝑎𝑡𝑟𝑖</m:t>
                      </m:r>
                      <m:sSub>
                        <m:sSubPr>
                          <m:ctrlPr>
                            <a:rPr lang="en-US" sz="19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9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900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1900" b="0" i="0" smtClean="0">
                          <a:latin typeface="Cambria Math" panose="02040503050406030204" pitchFamily="18" charset="0"/>
                        </a:rPr>
                        <m:t>: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19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9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𝑤𝑒𝑛𝑛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𝐾𝑛𝑜𝑡𝑒</m:t>
                              </m:r>
                              <m:sSub>
                                <m:sSubPr>
                                  <m:ctrlP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𝑁𝑎𝑐h𝑏𝑎𝑟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𝑣𝑜𝑛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𝐾𝑛𝑜𝑡𝑒</m:t>
                              </m:r>
                              <m:sSub>
                                <m:sSubPr>
                                  <m:ctrlP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9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e>
                            <m:e>
                              <m:r>
                                <a:rPr lang="en-US" sz="1900" b="0" i="1" smtClean="0">
                                  <a:latin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en-US" sz="1900" i="1">
                                  <a:latin typeface="Cambria Math" panose="02040503050406030204" pitchFamily="18" charset="0"/>
                                </a:rPr>
                                <m:t>𝑠𝑜𝑛𝑠𝑡</m:t>
                              </m:r>
                            </m:e>
                          </m:eqArr>
                        </m:e>
                      </m:d>
                      <m:r>
                        <a:rPr lang="en-US" sz="19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a:rPr lang="en-US" sz="19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𝐾𝑛𝑜𝑡𝑒𝑛</m:t>
                      </m:r>
                    </m:oMath>
                  </m:oMathPara>
                </a14:m>
                <a:endParaRPr lang="en-US" sz="1900" dirty="0"/>
              </a:p>
            </p:txBody>
          </p:sp>
        </mc:Choice>
        <mc:Fallback>
          <p:sp>
            <p:nvSpPr>
              <p:cNvPr id="1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0218" y="4398690"/>
                <a:ext cx="8127496" cy="21169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6535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Ergebnis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= array1d(1..8 ,[7, 3, 1, 4, 5, 8, 6, 2]);</a:t>
            </a:r>
          </a:p>
          <a:p>
            <a:pPr lvl="1"/>
            <a:r>
              <a:rPr lang="en-US" dirty="0"/>
              <a:t>Das </a:t>
            </a:r>
            <a:r>
              <a:rPr lang="en-US" dirty="0" err="1"/>
              <a:t>gleiche</a:t>
            </a:r>
            <a:r>
              <a:rPr lang="en-US" dirty="0"/>
              <a:t> </a:t>
            </a:r>
            <a:r>
              <a:rPr lang="en-US" dirty="0" err="1"/>
              <a:t>Ergebnis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der </a:t>
            </a:r>
            <a:r>
              <a:rPr lang="en-US" dirty="0" err="1"/>
              <a:t>händischen</a:t>
            </a:r>
            <a:r>
              <a:rPr lang="en-US" dirty="0"/>
              <a:t> </a:t>
            </a:r>
            <a:r>
              <a:rPr lang="en-US" dirty="0" err="1"/>
              <a:t>Lösung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405880" y="1825706"/>
            <a:ext cx="3338452" cy="3788740"/>
            <a:chOff x="4378032" y="1727931"/>
            <a:chExt cx="3338452" cy="3788740"/>
          </a:xfrm>
        </p:grpSpPr>
        <p:grpSp>
          <p:nvGrpSpPr>
            <p:cNvPr id="6" name="Group 5"/>
            <p:cNvGrpSpPr/>
            <p:nvPr/>
          </p:nvGrpSpPr>
          <p:grpSpPr>
            <a:xfrm>
              <a:off x="4643992" y="1828800"/>
              <a:ext cx="2908661" cy="3687871"/>
              <a:chOff x="4643992" y="1649286"/>
              <a:chExt cx="2908661" cy="3687871"/>
            </a:xfrm>
          </p:grpSpPr>
          <p:cxnSp>
            <p:nvCxnSpPr>
              <p:cNvPr id="15" name="Straight Connector 14"/>
              <p:cNvCxnSpPr>
                <a:cxnSpLocks/>
                <a:stCxn id="18" idx="0"/>
                <a:endCxn id="17" idx="4"/>
              </p:cNvCxnSpPr>
              <p:nvPr/>
            </p:nvCxnSpPr>
            <p:spPr>
              <a:xfrm flipV="1">
                <a:off x="6096000" y="2221487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cxnSpLocks/>
                <a:stCxn id="21" idx="7"/>
                <a:endCxn id="17" idx="3"/>
              </p:cNvCxnSpPr>
              <p:nvPr/>
            </p:nvCxnSpPr>
            <p:spPr>
              <a:xfrm flipV="1">
                <a:off x="5161126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>
                <a:off x="5793070" y="164928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5793070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5793070" y="3724108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5793070" y="476151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643992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643992" y="3720669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5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942148" y="2686697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942148" y="372410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Connector 24"/>
              <p:cNvCxnSpPr>
                <a:cxnSpLocks/>
                <a:stCxn id="23" idx="1"/>
                <a:endCxn id="17" idx="5"/>
              </p:cNvCxnSpPr>
              <p:nvPr/>
            </p:nvCxnSpPr>
            <p:spPr>
              <a:xfrm flipH="1" flipV="1">
                <a:off x="6310204" y="2137690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4946922" y="3258898"/>
                <a:ext cx="0" cy="461771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cxnSpLocks/>
                <a:stCxn id="19" idx="0"/>
                <a:endCxn id="18" idx="4"/>
              </p:cNvCxnSpPr>
              <p:nvPr/>
            </p:nvCxnSpPr>
            <p:spPr>
              <a:xfrm flipV="1">
                <a:off x="6096000" y="3258898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>
                <a:cxnSpLocks/>
                <a:stCxn id="24" idx="0"/>
                <a:endCxn id="23" idx="4"/>
              </p:cNvCxnSpPr>
              <p:nvPr/>
            </p:nvCxnSpPr>
            <p:spPr>
              <a:xfrm flipV="1">
                <a:off x="7245078" y="3258898"/>
                <a:ext cx="0" cy="465208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cxnSpLocks/>
                <a:stCxn id="20" idx="7"/>
                <a:endCxn id="24" idx="3"/>
              </p:cNvCxnSpPr>
              <p:nvPr/>
            </p:nvCxnSpPr>
            <p:spPr>
              <a:xfrm flipV="1">
                <a:off x="6310204" y="4212510"/>
                <a:ext cx="720670" cy="63280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cxnSpLocks/>
                <a:stCxn id="20" idx="0"/>
                <a:endCxn id="19" idx="4"/>
              </p:cNvCxnSpPr>
              <p:nvPr/>
            </p:nvCxnSpPr>
            <p:spPr>
              <a:xfrm flipV="1">
                <a:off x="6096000" y="4296309"/>
                <a:ext cx="0" cy="46521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cxnSpLocks/>
                <a:stCxn id="22" idx="5"/>
                <a:endCxn id="20" idx="1"/>
              </p:cNvCxnSpPr>
              <p:nvPr/>
            </p:nvCxnSpPr>
            <p:spPr>
              <a:xfrm>
                <a:off x="5161126" y="4209073"/>
                <a:ext cx="720670" cy="636243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>
                <a:cxnSpLocks/>
                <a:stCxn id="21" idx="6"/>
                <a:endCxn id="18" idx="2"/>
              </p:cNvCxnSpPr>
              <p:nvPr/>
            </p:nvCxnSpPr>
            <p:spPr>
              <a:xfrm>
                <a:off x="5249852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>
                <a:cxnSpLocks/>
                <a:stCxn id="22" idx="6"/>
                <a:endCxn id="19" idx="2"/>
              </p:cNvCxnSpPr>
              <p:nvPr/>
            </p:nvCxnSpPr>
            <p:spPr>
              <a:xfrm>
                <a:off x="5249852" y="4006770"/>
                <a:ext cx="543218" cy="343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cxnSpLocks/>
                <a:stCxn id="18" idx="6"/>
                <a:endCxn id="23" idx="2"/>
              </p:cNvCxnSpPr>
              <p:nvPr/>
            </p:nvCxnSpPr>
            <p:spPr>
              <a:xfrm>
                <a:off x="6398930" y="2972798"/>
                <a:ext cx="543218" cy="0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>
                <a:cxnSpLocks/>
                <a:stCxn id="19" idx="6"/>
                <a:endCxn id="24" idx="2"/>
              </p:cNvCxnSpPr>
              <p:nvPr/>
            </p:nvCxnSpPr>
            <p:spPr>
              <a:xfrm flipV="1">
                <a:off x="6398930" y="4010207"/>
                <a:ext cx="543218" cy="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>
                <a:cxnSpLocks/>
                <a:stCxn id="22" idx="7"/>
                <a:endCxn id="18" idx="3"/>
              </p:cNvCxnSpPr>
              <p:nvPr/>
            </p:nvCxnSpPr>
            <p:spPr>
              <a:xfrm flipV="1">
                <a:off x="5161126" y="3175101"/>
                <a:ext cx="720670" cy="62936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cxnSpLocks/>
                <a:stCxn id="21" idx="5"/>
                <a:endCxn id="19" idx="1"/>
              </p:cNvCxnSpPr>
              <p:nvPr/>
            </p:nvCxnSpPr>
            <p:spPr>
              <a:xfrm>
                <a:off x="5161126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>
                <a:cxnSpLocks/>
                <a:stCxn id="19" idx="7"/>
                <a:endCxn id="23" idx="3"/>
              </p:cNvCxnSpPr>
              <p:nvPr/>
            </p:nvCxnSpPr>
            <p:spPr>
              <a:xfrm flipV="1">
                <a:off x="6310204" y="3175101"/>
                <a:ext cx="720670" cy="632804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cxnSpLocks/>
                <a:stCxn id="24" idx="1"/>
                <a:endCxn id="18" idx="5"/>
              </p:cNvCxnSpPr>
              <p:nvPr/>
            </p:nvCxnSpPr>
            <p:spPr>
              <a:xfrm flipH="1" flipV="1">
                <a:off x="6310204" y="3175101"/>
                <a:ext cx="720670" cy="632802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Oval 39"/>
              <p:cNvSpPr/>
              <p:nvPr/>
            </p:nvSpPr>
            <p:spPr>
              <a:xfrm>
                <a:off x="5797715" y="1652723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7</a:t>
                </a:r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797715" y="2690134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797715" y="372754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8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5797715" y="476495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2</a:t>
                </a:r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648637" y="268669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3</a:t>
                </a:r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6946793" y="2686696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4</a:t>
                </a: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6946793" y="3724105"/>
                <a:ext cx="605860" cy="572201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6</a:t>
                </a: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559794" y="1727931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78032" y="278297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87901" y="261597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9150" y="2633606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385052" y="382038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22647" y="36054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361731" y="3718954"/>
              <a:ext cx="330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03575" y="4944470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6225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Aufgabe 1c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81439-8A05-4348-81D8-525C23858A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2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345</Words>
  <Application>Microsoft Office PowerPoint</Application>
  <PresentationFormat>Widescreen</PresentationFormat>
  <Paragraphs>176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Microsoft YaHei UI</vt:lpstr>
      <vt:lpstr>Microsoft YaHei UI Light</vt:lpstr>
      <vt:lpstr>Arial</vt:lpstr>
      <vt:lpstr>Calibri</vt:lpstr>
      <vt:lpstr>Cambria Math</vt:lpstr>
      <vt:lpstr>Wingdings</vt:lpstr>
      <vt:lpstr>Office Theme</vt:lpstr>
      <vt:lpstr>Blatt 11, Aufgabe 1</vt:lpstr>
      <vt:lpstr>Aufgabe 1a)</vt:lpstr>
      <vt:lpstr>MC + MR</vt:lpstr>
      <vt:lpstr>MC + MR</vt:lpstr>
      <vt:lpstr>MC + MR</vt:lpstr>
      <vt:lpstr>MC + MR</vt:lpstr>
      <vt:lpstr>Aufgabe 1b)</vt:lpstr>
      <vt:lpstr>Ergebnis</vt:lpstr>
      <vt:lpstr>Aufgabe 1c</vt:lpstr>
      <vt:lpstr>Aufgabe 1d, nach MRV (1)</vt:lpstr>
      <vt:lpstr>Aufgabe 1d (2)</vt:lpstr>
      <vt:lpstr>Aufgabe 1d (3)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Bernard</dc:creator>
  <cp:lastModifiedBy>Michael Bernard</cp:lastModifiedBy>
  <cp:revision>127</cp:revision>
  <dcterms:created xsi:type="dcterms:W3CDTF">2017-01-13T12:56:15Z</dcterms:created>
  <dcterms:modified xsi:type="dcterms:W3CDTF">2017-01-23T11:13:32Z</dcterms:modified>
</cp:coreProperties>
</file>

<file path=docProps/thumbnail.jpeg>
</file>